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74" r:id="rId8"/>
    <p:sldId id="263" r:id="rId9"/>
    <p:sldId id="264" r:id="rId10"/>
    <p:sldId id="275" r:id="rId11"/>
    <p:sldId id="265" r:id="rId12"/>
    <p:sldId id="276" r:id="rId13"/>
    <p:sldId id="266" r:id="rId14"/>
    <p:sldId id="267" r:id="rId15"/>
    <p:sldId id="268" r:id="rId16"/>
    <p:sldId id="277" r:id="rId17"/>
    <p:sldId id="269" r:id="rId18"/>
    <p:sldId id="271" r:id="rId19"/>
    <p:sldId id="278" r:id="rId20"/>
    <p:sldId id="270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A09"/>
    <a:srgbClr val="83B330"/>
    <a:srgbClr val="8A8A8A"/>
    <a:srgbClr val="99C63D"/>
    <a:srgbClr val="D2632B"/>
    <a:srgbClr val="D37130"/>
    <a:srgbClr val="CC702F"/>
    <a:srgbClr val="7A7B7C"/>
    <a:srgbClr val="729D51"/>
    <a:srgbClr val="B2D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56077755905516E-2"/>
          <c:y val="5.5105989351636089E-2"/>
          <c:w val="0.83526094980314958"/>
          <c:h val="0.77948820772568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DOOR SALES/STYLE SALES BY DATE (DAILY
&amp; WEEKLY VIEWS)</c:v>
                </c:pt>
                <c:pt idx="1">
                  <c:v>DOOR SALES/STYLE SALES (WEEK/MONTH/
SEASON/YEAR)</c:v>
                </c:pt>
                <c:pt idx="2">
                  <c:v>OUT OF STOCK</c:v>
                </c:pt>
                <c:pt idx="3">
                  <c:v>WEEKLY TREND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8-4AC9-8818-3CAE5F18E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DOOR SALES/STYLE SALES BY DATE (DAILY
&amp; WEEKLY VIEWS)</c:v>
                </c:pt>
                <c:pt idx="1">
                  <c:v>DOOR SALES/STYLE SALES (WEEK/MONTH/
SEASON/YEAR)</c:v>
                </c:pt>
                <c:pt idx="2">
                  <c:v>OUT OF STOCK</c:v>
                </c:pt>
                <c:pt idx="3">
                  <c:v>WEEKLY TREND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1">
                  <c:v>0.4516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8-4AC9-8818-3CAE5F18ED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DOOR SALES/STYLE SALES BY DATE (DAILY
&amp; WEEKLY VIEWS)</c:v>
                </c:pt>
                <c:pt idx="1">
                  <c:v>DOOR SALES/STYLE SALES (WEEK/MONTH/
SEASON/YEAR)</c:v>
                </c:pt>
                <c:pt idx="2">
                  <c:v>OUT OF STOCK</c:v>
                </c:pt>
                <c:pt idx="3">
                  <c:v>WEEKLY TREND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.00%">
                  <c:v>3.2300000000000002E-2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8-4AC9-8818-3CAE5F18ED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DOOR SALES/STYLE SALES BY DATE (DAILY
&amp; WEEKLY VIEWS)</c:v>
                </c:pt>
                <c:pt idx="1">
                  <c:v>DOOR SALES/STYLE SALES (WEEK/MONTH/
SEASON/YEAR)</c:v>
                </c:pt>
                <c:pt idx="2">
                  <c:v>OUT OF STOCK</c:v>
                </c:pt>
                <c:pt idx="3">
                  <c:v>WEEKLY TREND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.00%">
                  <c:v>6.4500000000000002E-2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D8-4AC9-8818-3CAE5F18ED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369494264"/>
        <c:axId val="369492664"/>
      </c:barChart>
      <c:catAx>
        <c:axId val="36949426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2664"/>
        <c:crosses val="autoZero"/>
        <c:auto val="0"/>
        <c:lblAlgn val="ctr"/>
        <c:lblOffset val="200"/>
        <c:tickLblSkip val="1"/>
        <c:tickMarkSkip val="1"/>
        <c:noMultiLvlLbl val="0"/>
      </c:catAx>
      <c:valAx>
        <c:axId val="369492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426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9315585456493"/>
          <c:y val="5.5105989351636089E-2"/>
          <c:w val="0.83526094980314958"/>
          <c:h val="0.77948820772568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DAILY</c:v>
                </c:pt>
                <c:pt idx="1">
                  <c:v>WEEKLY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%">
                  <c:v>0.48480000000000001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8-4AC9-8818-3CAE5F18E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DAILY</c:v>
                </c:pt>
                <c:pt idx="1">
                  <c:v>WEEKLY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1">
                  <c:v>0.51519999999999999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8-4AC9-8818-3CAE5F18ED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369494264"/>
        <c:axId val="369492664"/>
      </c:barChart>
      <c:catAx>
        <c:axId val="36949426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2664"/>
        <c:crosses val="autoZero"/>
        <c:auto val="0"/>
        <c:lblAlgn val="ctr"/>
        <c:lblOffset val="200"/>
        <c:tickLblSkip val="1"/>
        <c:tickMarkSkip val="1"/>
        <c:noMultiLvlLbl val="0"/>
      </c:catAx>
      <c:valAx>
        <c:axId val="369492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426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56077755905516E-2"/>
          <c:y val="5.5105989351636089E-2"/>
          <c:w val="0.83526094980314958"/>
          <c:h val="0.77948820772568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 SALES MAP</c:v>
                </c:pt>
                <c:pt idx="1">
                  <c:v>WEEKLY TREND</c:v>
                </c:pt>
                <c:pt idx="2">
                  <c:v>KPI</c:v>
                </c:pt>
                <c:pt idx="3">
                  <c:v>OUT OF STOCK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D-485A-BB7E-B2FB95A9A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 SALES MAP</c:v>
                </c:pt>
                <c:pt idx="1">
                  <c:v>WEEKLY TREND</c:v>
                </c:pt>
                <c:pt idx="2">
                  <c:v>KPI</c:v>
                </c:pt>
                <c:pt idx="3">
                  <c:v>OUT OF STOCK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D-485A-BB7E-B2FB95A9A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 SALES MAP</c:v>
                </c:pt>
                <c:pt idx="1">
                  <c:v>WEEKLY TREND</c:v>
                </c:pt>
                <c:pt idx="2">
                  <c:v>KPI</c:v>
                </c:pt>
                <c:pt idx="3">
                  <c:v>OUT OF STOCK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.00%">
                  <c:v>7.1400000000000005E-2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9D-485A-BB7E-B2FB95A9AD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 SALES MAP</c:v>
                </c:pt>
                <c:pt idx="1">
                  <c:v>WEEKLY TREND</c:v>
                </c:pt>
                <c:pt idx="2">
                  <c:v>KPI</c:v>
                </c:pt>
                <c:pt idx="3">
                  <c:v>OUT OF STOCK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.00%">
                  <c:v>0.32140000000000002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9D-485A-BB7E-B2FB95A9AD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369494264"/>
        <c:axId val="369492664"/>
      </c:barChart>
      <c:catAx>
        <c:axId val="36949426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2664"/>
        <c:crosses val="autoZero"/>
        <c:auto val="0"/>
        <c:lblAlgn val="ctr"/>
        <c:lblOffset val="200"/>
        <c:tickLblSkip val="1"/>
        <c:tickMarkSkip val="1"/>
        <c:noMultiLvlLbl val="0"/>
      </c:catAx>
      <c:valAx>
        <c:axId val="369492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426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56077755905516E-2"/>
          <c:y val="5.5105989351636089E-2"/>
          <c:w val="0.83526094980314958"/>
          <c:h val="0.77948820772568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MACY'S WEEKLY</c:v>
                </c:pt>
                <c:pt idx="1">
                  <c:v>MACY'S DAILY</c:v>
                </c:pt>
                <c:pt idx="2">
                  <c:v>BELK WEEKLY</c:v>
                </c:pt>
                <c:pt idx="3">
                  <c:v>BELK DAILY</c:v>
                </c:pt>
                <c:pt idx="4">
                  <c:v>NORDSTROM WEEKLY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8-4AC9-8818-3CAE5F18E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MACY'S WEEKLY</c:v>
                </c:pt>
                <c:pt idx="1">
                  <c:v>MACY'S DAILY</c:v>
                </c:pt>
                <c:pt idx="2">
                  <c:v>BELK WEEKLY</c:v>
                </c:pt>
                <c:pt idx="3">
                  <c:v>BELK DAILY</c:v>
                </c:pt>
                <c:pt idx="4">
                  <c:v>NORDSTROM WEEKLY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8-4AC9-8818-3CAE5F18ED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MACY'S WEEKLY</c:v>
                </c:pt>
                <c:pt idx="1">
                  <c:v>MACY'S DAILY</c:v>
                </c:pt>
                <c:pt idx="2">
                  <c:v>BELK WEEKLY</c:v>
                </c:pt>
                <c:pt idx="3">
                  <c:v>BELK DAILY</c:v>
                </c:pt>
                <c:pt idx="4">
                  <c:v>NORDSTROM WEEKLY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 formatCode="0.00%">
                  <c:v>6.6699999999999995E-2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8-4AC9-8818-3CAE5F18ED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MACY'S WEEKLY</c:v>
                </c:pt>
                <c:pt idx="1">
                  <c:v>MACY'S DAILY</c:v>
                </c:pt>
                <c:pt idx="2">
                  <c:v>BELK WEEKLY</c:v>
                </c:pt>
                <c:pt idx="3">
                  <c:v>BELK DAILY</c:v>
                </c:pt>
                <c:pt idx="4">
                  <c:v>NORDSTROM WEEKLY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 formatCode="0.0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D8-4AC9-8818-3CAE5F18ED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MACY'S WEEKLY</c:v>
                </c:pt>
                <c:pt idx="1">
                  <c:v>MACY'S DAILY</c:v>
                </c:pt>
                <c:pt idx="2">
                  <c:v>BELK WEEKLY</c:v>
                </c:pt>
                <c:pt idx="3">
                  <c:v>BELK DAILY</c:v>
                </c:pt>
                <c:pt idx="4">
                  <c:v>NORDSTROM WEEKLY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4" formatCode="0.00%">
                  <c:v>0.16669999999999999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4-41D2-B2B1-44CD364A20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369494264"/>
        <c:axId val="369492664"/>
      </c:barChart>
      <c:catAx>
        <c:axId val="36949426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2664"/>
        <c:crosses val="autoZero"/>
        <c:auto val="0"/>
        <c:lblAlgn val="ctr"/>
        <c:lblOffset val="200"/>
        <c:tickLblSkip val="1"/>
        <c:tickMarkSkip val="1"/>
        <c:noMultiLvlLbl val="0"/>
      </c:catAx>
      <c:valAx>
        <c:axId val="369492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9426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25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2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27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7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CDDF-67B1-41A4-A909-AF5FDAE592B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E32058-2941-4A78-9B5D-0F19DC9E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FBA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67251C-7033-4DB3-954C-B470CF7F36A9}"/>
              </a:ext>
            </a:extLst>
          </p:cNvPr>
          <p:cNvSpPr/>
          <p:nvPr/>
        </p:nvSpPr>
        <p:spPr>
          <a:xfrm>
            <a:off x="0" y="4314824"/>
            <a:ext cx="12192000" cy="254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BD59B-D004-4A6D-8D13-8E0697F9B5DC}"/>
              </a:ext>
            </a:extLst>
          </p:cNvPr>
          <p:cNvSpPr txBox="1"/>
          <p:nvPr/>
        </p:nvSpPr>
        <p:spPr>
          <a:xfrm>
            <a:off x="0" y="4996662"/>
            <a:ext cx="12192000" cy="1077218"/>
          </a:xfrm>
          <a:prstGeom prst="rect">
            <a:avLst/>
          </a:prstGeom>
          <a:noFill/>
          <a:ln w="666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NEW, TRENDING &amp; NEXT</a:t>
            </a:r>
          </a:p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WITH DILLARD’S &amp; ACCELERATED ANALYTICS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342952-5502-4536-B3DA-480C8BF13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30" y="1361996"/>
            <a:ext cx="4030902" cy="159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70A9B8-2605-4266-90E5-383C6CDC1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97649"/>
            <a:ext cx="4410971" cy="16648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2C1AF8-2502-48B5-BB5F-28B2996253DB}"/>
              </a:ext>
            </a:extLst>
          </p:cNvPr>
          <p:cNvSpPr txBox="1"/>
          <p:nvPr/>
        </p:nvSpPr>
        <p:spPr>
          <a:xfrm>
            <a:off x="5542353" y="1611958"/>
            <a:ext cx="544122" cy="1200329"/>
          </a:xfrm>
          <a:prstGeom prst="rect">
            <a:avLst/>
          </a:prstGeom>
          <a:noFill/>
          <a:ln w="66675"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+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1450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7D0815-3B3C-442D-B9B3-2ADA4730058F}"/>
              </a:ext>
            </a:extLst>
          </p:cNvPr>
          <p:cNvSpPr txBox="1"/>
          <p:nvPr/>
        </p:nvSpPr>
        <p:spPr>
          <a:xfrm>
            <a:off x="1590740" y="1031505"/>
            <a:ext cx="188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KPI: .41 % OF USAGE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D8412-E5CF-4ABD-8734-CC11FC56E791}"/>
              </a:ext>
            </a:extLst>
          </p:cNvPr>
          <p:cNvSpPr txBox="1"/>
          <p:nvPr/>
        </p:nvSpPr>
        <p:spPr>
          <a:xfrm>
            <a:off x="3809640" y="1032387"/>
            <a:ext cx="322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SCORECARD: 1.4 % OF USAGE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6E482-7BC7-4A4B-9B26-E0DC9B22867E}"/>
              </a:ext>
            </a:extLst>
          </p:cNvPr>
          <p:cNvSpPr txBox="1"/>
          <p:nvPr/>
        </p:nvSpPr>
        <p:spPr>
          <a:xfrm>
            <a:off x="7347742" y="1031946"/>
            <a:ext cx="279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WEEKLY TREND: .27 % OF USAGE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9ECC3-B240-484B-A811-D110EE7F3315}"/>
              </a:ext>
            </a:extLst>
          </p:cNvPr>
          <p:cNvSpPr/>
          <p:nvPr/>
        </p:nvSpPr>
        <p:spPr>
          <a:xfrm>
            <a:off x="-1" y="0"/>
            <a:ext cx="12192001" cy="751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FAA8-007B-4AC4-99EB-43D4C343CCD9}"/>
              </a:ext>
            </a:extLst>
          </p:cNvPr>
          <p:cNvSpPr txBox="1">
            <a:spLocks/>
          </p:cNvSpPr>
          <p:nvPr/>
        </p:nvSpPr>
        <p:spPr>
          <a:xfrm>
            <a:off x="136890" y="121051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WHICH REPORT DO YOU USE AND RELY ON THE MOST?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CFF856A-030E-4F70-B36D-722C16D9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302269"/>
              </p:ext>
            </p:extLst>
          </p:nvPr>
        </p:nvGraphicFramePr>
        <p:xfrm>
          <a:off x="2045486" y="1467844"/>
          <a:ext cx="8128000" cy="488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04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C36A4-8813-497A-BB1B-770752F6DE1C}"/>
              </a:ext>
            </a:extLst>
          </p:cNvPr>
          <p:cNvSpPr txBox="1"/>
          <p:nvPr/>
        </p:nvSpPr>
        <p:spPr>
          <a:xfrm>
            <a:off x="788276" y="2154621"/>
            <a:ext cx="8334703" cy="277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BA09"/>
                </a:solidFill>
              </a:rPr>
              <a:t>Daily and Weekly available: choose Time Period &gt; End Date &gt; Start Date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BA09"/>
                </a:solidFill>
              </a:rPr>
              <a:t>This Year / Last Year all on one report, even by DAY!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BA09"/>
                </a:solidFill>
              </a:rPr>
              <a:t>Grand Total rows are at the top of the report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BA09"/>
                </a:solidFill>
              </a:rPr>
              <a:t>Choose your measures in the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92E24-99A7-42A0-ACFB-4E0386D147C8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90120-F7F7-4A4C-865B-BDDF7D2A7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BEB38B-40CD-4134-B3C0-0FA19EFBD627}"/>
              </a:ext>
            </a:extLst>
          </p:cNvPr>
          <p:cNvSpPr/>
          <p:nvPr/>
        </p:nvSpPr>
        <p:spPr>
          <a:xfrm>
            <a:off x="-1" y="0"/>
            <a:ext cx="11129211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2C95-8677-4067-B05F-6A200B96C689}"/>
              </a:ext>
            </a:extLst>
          </p:cNvPr>
          <p:cNvSpPr/>
          <p:nvPr/>
        </p:nvSpPr>
        <p:spPr>
          <a:xfrm rot="4837986">
            <a:off x="10810239" y="61232"/>
            <a:ext cx="1031606" cy="641576"/>
          </a:xfrm>
          <a:prstGeom prst="rect">
            <a:avLst/>
          </a:prstGeom>
          <a:solidFill>
            <a:srgbClr val="83B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AB09A6-BCAB-487D-8777-AB57D76FF8D0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ARE YOU USING THE REPORTS TO LOOK AT DAILY DATA?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D1D2D52-97E2-461E-8900-52AE1DDE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21166"/>
            <a:ext cx="8405706" cy="751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3B330"/>
                </a:solidFill>
              </a:rPr>
              <a:t>New Features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for Door Sales by Date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&amp; Style Sales by Date Reports:</a:t>
            </a:r>
          </a:p>
        </p:txBody>
      </p:sp>
    </p:spTree>
    <p:extLst>
      <p:ext uri="{BB962C8B-B14F-4D97-AF65-F5344CB8AC3E}">
        <p14:creationId xmlns:p14="http://schemas.microsoft.com/office/powerpoint/2010/main" val="6911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3C9ECC3-B240-484B-A811-D110EE7F3315}"/>
              </a:ext>
            </a:extLst>
          </p:cNvPr>
          <p:cNvSpPr/>
          <p:nvPr/>
        </p:nvSpPr>
        <p:spPr>
          <a:xfrm>
            <a:off x="-1" y="0"/>
            <a:ext cx="12192001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FAA8-007B-4AC4-99EB-43D4C343CCD9}"/>
              </a:ext>
            </a:extLst>
          </p:cNvPr>
          <p:cNvSpPr txBox="1">
            <a:spLocks/>
          </p:cNvSpPr>
          <p:nvPr/>
        </p:nvSpPr>
        <p:spPr>
          <a:xfrm>
            <a:off x="136890" y="111624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ARE YOU USING THE REPORTS TO LOOK AT DAILY DATA?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CFF856A-030E-4F70-B36D-722C16D9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001173"/>
              </p:ext>
            </p:extLst>
          </p:nvPr>
        </p:nvGraphicFramePr>
        <p:xfrm>
          <a:off x="1649561" y="1467844"/>
          <a:ext cx="5580799" cy="488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713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E57779-A83E-4973-BC2E-DB3609B8A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89"/>
          <a:stretch/>
        </p:blipFill>
        <p:spPr>
          <a:xfrm>
            <a:off x="0" y="751113"/>
            <a:ext cx="12192000" cy="6106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DDFBA8-63F3-4267-A1DE-C281A3795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750"/>
          <a:stretch/>
        </p:blipFill>
        <p:spPr>
          <a:xfrm>
            <a:off x="0" y="739926"/>
            <a:ext cx="12192000" cy="6118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EBB1A-B4AC-476A-A264-ECA532AAC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29473" r="2982" b="3845"/>
          <a:stretch/>
        </p:blipFill>
        <p:spPr>
          <a:xfrm rot="10129771">
            <a:off x="6902821" y="4865166"/>
            <a:ext cx="3155145" cy="164093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370694-D4C6-421E-9454-D80C0AE34634}"/>
              </a:ext>
            </a:extLst>
          </p:cNvPr>
          <p:cNvSpPr/>
          <p:nvPr/>
        </p:nvSpPr>
        <p:spPr>
          <a:xfrm>
            <a:off x="0" y="0"/>
            <a:ext cx="12192000" cy="751114"/>
          </a:xfrm>
          <a:prstGeom prst="rect">
            <a:avLst/>
          </a:prstGeom>
          <a:solidFill>
            <a:srgbClr val="99C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38050-68D4-46AF-842C-056E6C31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90" y="116037"/>
            <a:ext cx="12192000" cy="75111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NEW REPORTS </a:t>
            </a:r>
            <a:r>
              <a:rPr lang="en-US" sz="2800" dirty="0">
                <a:solidFill>
                  <a:schemeClr val="bg1"/>
                </a:solidFill>
              </a:rPr>
              <a:t>TO ENGAGE WITH YOUR BUYER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FACEE-56BF-467C-B3E3-7F7612274BA2}"/>
              </a:ext>
            </a:extLst>
          </p:cNvPr>
          <p:cNvSpPr/>
          <p:nvPr/>
        </p:nvSpPr>
        <p:spPr>
          <a:xfrm>
            <a:off x="0" y="6106886"/>
            <a:ext cx="12192000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051B2-0ECE-47E5-B88C-8328CAE7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588376" y="2393723"/>
            <a:ext cx="2310599" cy="15908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FF78BC-E61C-4848-9139-9D04952C5ACD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AC687E-9196-4B03-AEB8-469D444B3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BCD7F2-1DA8-4A48-A61B-072B3DE48516}"/>
              </a:ext>
            </a:extLst>
          </p:cNvPr>
          <p:cNvSpPr/>
          <p:nvPr/>
        </p:nvSpPr>
        <p:spPr>
          <a:xfrm>
            <a:off x="-1" y="751110"/>
            <a:ext cx="3628409" cy="6106890"/>
          </a:xfrm>
          <a:prstGeom prst="rect">
            <a:avLst/>
          </a:prstGeom>
          <a:solidFill>
            <a:srgbClr val="7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0766E-C555-42C5-8EEE-6DA62334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00" y="1055914"/>
            <a:ext cx="6601076" cy="53136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D08A9-8780-40C4-972D-BB6BD8FE45DB}"/>
              </a:ext>
            </a:extLst>
          </p:cNvPr>
          <p:cNvSpPr/>
          <p:nvPr/>
        </p:nvSpPr>
        <p:spPr>
          <a:xfrm>
            <a:off x="-1" y="0"/>
            <a:ext cx="12192001" cy="751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28E4A4-A0F4-4A74-B6C6-97D2504E5CF1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TIP: </a:t>
            </a:r>
            <a:r>
              <a:rPr lang="en-US" sz="2800" dirty="0">
                <a:solidFill>
                  <a:schemeClr val="bg1"/>
                </a:solidFill>
              </a:rPr>
              <a:t>SAVING &amp; SHARING REPORTS USING SUBSCRIPTIONS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509C7-2906-4290-A907-4939E42637F4}"/>
              </a:ext>
            </a:extLst>
          </p:cNvPr>
          <p:cNvSpPr/>
          <p:nvPr/>
        </p:nvSpPr>
        <p:spPr>
          <a:xfrm>
            <a:off x="1445412" y="1055913"/>
            <a:ext cx="2538597" cy="5802087"/>
          </a:xfrm>
          <a:prstGeom prst="rect">
            <a:avLst/>
          </a:prstGeom>
          <a:gradFill>
            <a:gsLst>
              <a:gs pos="0">
                <a:srgbClr val="7A7B7C">
                  <a:alpha val="0"/>
                </a:srgbClr>
              </a:gs>
              <a:gs pos="100000">
                <a:srgbClr val="7A7B7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253AE-D81D-4398-BB49-77E12362A520}"/>
              </a:ext>
            </a:extLst>
          </p:cNvPr>
          <p:cNvSpPr/>
          <p:nvPr/>
        </p:nvSpPr>
        <p:spPr>
          <a:xfrm>
            <a:off x="7981947" y="751110"/>
            <a:ext cx="4210053" cy="6106890"/>
          </a:xfrm>
          <a:prstGeom prst="rect">
            <a:avLst/>
          </a:prstGeom>
          <a:solidFill>
            <a:srgbClr val="7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BDF17-2ED2-4BD3-8DB0-548D088AB2E8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088F9A-F760-40B0-A6E1-6530C9E45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632AA3-ABE7-4DE5-A657-97929B6F7B79}"/>
              </a:ext>
            </a:extLst>
          </p:cNvPr>
          <p:cNvSpPr/>
          <p:nvPr/>
        </p:nvSpPr>
        <p:spPr>
          <a:xfrm>
            <a:off x="0" y="6376050"/>
            <a:ext cx="8088864" cy="481949"/>
          </a:xfrm>
          <a:prstGeom prst="rect">
            <a:avLst/>
          </a:prstGeom>
          <a:solidFill>
            <a:srgbClr val="7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461A80-3240-4870-A380-63CBA24D3745}"/>
              </a:ext>
            </a:extLst>
          </p:cNvPr>
          <p:cNvSpPr/>
          <p:nvPr/>
        </p:nvSpPr>
        <p:spPr>
          <a:xfrm>
            <a:off x="0" y="751109"/>
            <a:ext cx="8088864" cy="304795"/>
          </a:xfrm>
          <a:prstGeom prst="rect">
            <a:avLst/>
          </a:prstGeom>
          <a:solidFill>
            <a:srgbClr val="7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4D6012-FA1F-485A-9019-E6FB012351F3}"/>
              </a:ext>
            </a:extLst>
          </p:cNvPr>
          <p:cNvSpPr/>
          <p:nvPr/>
        </p:nvSpPr>
        <p:spPr>
          <a:xfrm rot="16200000">
            <a:off x="4529963" y="2404198"/>
            <a:ext cx="77091" cy="7860661"/>
          </a:xfrm>
          <a:prstGeom prst="rect">
            <a:avLst/>
          </a:prstGeom>
          <a:gradFill>
            <a:gsLst>
              <a:gs pos="0">
                <a:srgbClr val="7A7B7C">
                  <a:alpha val="0"/>
                </a:srgbClr>
              </a:gs>
              <a:gs pos="100000">
                <a:srgbClr val="7A7B7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4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9EBEC81-59B0-4111-BC3B-1D9630DFFFA2}"/>
              </a:ext>
            </a:extLst>
          </p:cNvPr>
          <p:cNvSpPr/>
          <p:nvPr/>
        </p:nvSpPr>
        <p:spPr>
          <a:xfrm rot="21424919">
            <a:off x="4385975" y="2964609"/>
            <a:ext cx="2642697" cy="2513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C1E3313-2A22-4BC0-93A2-2E23E65B2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3"/>
          <a:stretch/>
        </p:blipFill>
        <p:spPr>
          <a:xfrm rot="21396461">
            <a:off x="4414421" y="3070731"/>
            <a:ext cx="2569753" cy="2327001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59948E-DA0B-46CC-9851-3B0D2C04C1B9}"/>
              </a:ext>
            </a:extLst>
          </p:cNvPr>
          <p:cNvSpPr/>
          <p:nvPr/>
        </p:nvSpPr>
        <p:spPr>
          <a:xfrm>
            <a:off x="-1" y="0"/>
            <a:ext cx="11129211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8674A6-393F-4B10-9FA4-52B9C62242A8}"/>
              </a:ext>
            </a:extLst>
          </p:cNvPr>
          <p:cNvSpPr txBox="1">
            <a:spLocks/>
          </p:cNvSpPr>
          <p:nvPr/>
        </p:nvSpPr>
        <p:spPr>
          <a:xfrm>
            <a:off x="136890" y="106512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WHICH NEW REPORT HAVE YOU FOUND THE MOST VALUABLE?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4CCD2-F66E-411B-86C0-E3FE2471C7C0}"/>
              </a:ext>
            </a:extLst>
          </p:cNvPr>
          <p:cNvSpPr/>
          <p:nvPr/>
        </p:nvSpPr>
        <p:spPr>
          <a:xfrm rot="4837986">
            <a:off x="10810239" y="61232"/>
            <a:ext cx="1031606" cy="641576"/>
          </a:xfrm>
          <a:prstGeom prst="rect">
            <a:avLst/>
          </a:prstGeom>
          <a:solidFill>
            <a:srgbClr val="83B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37BCB3-D20B-4F08-B871-102F67010059}"/>
              </a:ext>
            </a:extLst>
          </p:cNvPr>
          <p:cNvSpPr/>
          <p:nvPr/>
        </p:nvSpPr>
        <p:spPr>
          <a:xfrm rot="243991">
            <a:off x="2972504" y="1762052"/>
            <a:ext cx="3501344" cy="24165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61CBFF5-2C69-4E66-85F8-F7E68BA97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098" r="15836" b="964"/>
          <a:stretch/>
        </p:blipFill>
        <p:spPr>
          <a:xfrm rot="248983">
            <a:off x="3004581" y="1823913"/>
            <a:ext cx="3385227" cy="228257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AE8E827-5360-49DD-8362-0BCCA258E25D}"/>
              </a:ext>
            </a:extLst>
          </p:cNvPr>
          <p:cNvSpPr/>
          <p:nvPr/>
        </p:nvSpPr>
        <p:spPr>
          <a:xfrm rot="243991">
            <a:off x="5606142" y="2065631"/>
            <a:ext cx="303269" cy="67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E41D60-C8D6-4F68-B883-ADACF86D4BD0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497BA24-AF15-40BB-A406-ABC76EA5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9748FFB-F752-46C2-84F7-591BC7084F8F}"/>
              </a:ext>
            </a:extLst>
          </p:cNvPr>
          <p:cNvSpPr/>
          <p:nvPr/>
        </p:nvSpPr>
        <p:spPr>
          <a:xfrm rot="568941">
            <a:off x="5469681" y="1732456"/>
            <a:ext cx="3501344" cy="228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5A02355-A728-40AA-8324-4763E88932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"/>
          <a:stretch/>
        </p:blipFill>
        <p:spPr>
          <a:xfrm rot="575762">
            <a:off x="5527918" y="1807803"/>
            <a:ext cx="3385226" cy="2147276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16C64C0-69DA-4B93-A9ED-0FC52D629904}"/>
              </a:ext>
            </a:extLst>
          </p:cNvPr>
          <p:cNvSpPr/>
          <p:nvPr/>
        </p:nvSpPr>
        <p:spPr>
          <a:xfrm rot="20894732">
            <a:off x="1041013" y="1920751"/>
            <a:ext cx="2318580" cy="1995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842FC8F-6220-4B7F-AE41-850E7E4A59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r="4025" b="11223"/>
          <a:stretch/>
        </p:blipFill>
        <p:spPr>
          <a:xfrm rot="20894732">
            <a:off x="1079717" y="1966296"/>
            <a:ext cx="2192414" cy="1952070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2928B7E-4E72-4FE3-A9A2-1552E350E861}"/>
              </a:ext>
            </a:extLst>
          </p:cNvPr>
          <p:cNvSpPr/>
          <p:nvPr/>
        </p:nvSpPr>
        <p:spPr>
          <a:xfrm rot="754811">
            <a:off x="1724837" y="3219670"/>
            <a:ext cx="3154555" cy="24838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F2C921-B0CE-4B04-9D0F-6DF0F2CBC1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9184" r="7934" b="3083"/>
          <a:stretch/>
        </p:blipFill>
        <p:spPr>
          <a:xfrm rot="792079">
            <a:off x="1721021" y="3414842"/>
            <a:ext cx="3045616" cy="22124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807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3C9ECC3-B240-484B-A811-D110EE7F3315}"/>
              </a:ext>
            </a:extLst>
          </p:cNvPr>
          <p:cNvSpPr/>
          <p:nvPr/>
        </p:nvSpPr>
        <p:spPr>
          <a:xfrm>
            <a:off x="0" y="0"/>
            <a:ext cx="11472422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FAA8-007B-4AC4-99EB-43D4C343CCD9}"/>
              </a:ext>
            </a:extLst>
          </p:cNvPr>
          <p:cNvSpPr txBox="1">
            <a:spLocks/>
          </p:cNvSpPr>
          <p:nvPr/>
        </p:nvSpPr>
        <p:spPr>
          <a:xfrm>
            <a:off x="136890" y="10219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WHICH NEW REPORT HAVE YOU FOUND THE MOST VALUABLE?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D1C30-9749-45A9-A8FC-C5502C6E4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642446"/>
              </p:ext>
            </p:extLst>
          </p:nvPr>
        </p:nvGraphicFramePr>
        <p:xfrm>
          <a:off x="1055672" y="1241602"/>
          <a:ext cx="8128000" cy="488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83B463-477C-4A3C-9188-C753D4DFD48A}"/>
              </a:ext>
            </a:extLst>
          </p:cNvPr>
          <p:cNvSpPr/>
          <p:nvPr/>
        </p:nvSpPr>
        <p:spPr>
          <a:xfrm rot="4837986">
            <a:off x="10810239" y="61232"/>
            <a:ext cx="1031606" cy="641576"/>
          </a:xfrm>
          <a:prstGeom prst="rect">
            <a:avLst/>
          </a:prstGeom>
          <a:solidFill>
            <a:srgbClr val="83B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F95B8-562E-4822-A5C0-F2913061F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"/>
          <a:stretch/>
        </p:blipFill>
        <p:spPr>
          <a:xfrm>
            <a:off x="467709" y="1247463"/>
            <a:ext cx="11256579" cy="46419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A9E1F-85E7-42A1-ABD7-0EFDC603F69F}"/>
              </a:ext>
            </a:extLst>
          </p:cNvPr>
          <p:cNvSpPr/>
          <p:nvPr/>
        </p:nvSpPr>
        <p:spPr>
          <a:xfrm>
            <a:off x="-1" y="0"/>
            <a:ext cx="12192000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F1DC8A-6092-49AA-BC33-C8B84B49E56C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TIP: </a:t>
            </a:r>
            <a:r>
              <a:rPr lang="en-US" sz="2800" dirty="0">
                <a:solidFill>
                  <a:schemeClr val="bg1"/>
                </a:solidFill>
              </a:rPr>
              <a:t>MARKDOWNS ARE NOT SHARED BY DILLARD’S </a:t>
            </a:r>
            <a:r>
              <a:rPr lang="en-US" sz="2800" dirty="0">
                <a:solidFill>
                  <a:srgbClr val="B2DD60"/>
                </a:solidFill>
              </a:rPr>
              <a:t>(IS THERE A WORK-AROUND?)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61C56-D73E-4D53-936B-9671D7B0212E}"/>
              </a:ext>
            </a:extLst>
          </p:cNvPr>
          <p:cNvSpPr txBox="1"/>
          <p:nvPr/>
        </p:nvSpPr>
        <p:spPr>
          <a:xfrm>
            <a:off x="9066891" y="6573410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COPYRIGHT 2019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88A3F0-F91D-4A49-8255-5ED11939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8000"/>
                    </a14:imgEffect>
                    <a14:imgEffect>
                      <a14:brightnessContrast bright="-2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BD2D4-745A-4AFA-A935-E525A398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97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80224"/>
            <a:ext cx="12191999" cy="6677776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5DAE5-7A4E-4F27-B857-4D8FBD57060F}"/>
              </a:ext>
            </a:extLst>
          </p:cNvPr>
          <p:cNvSpPr/>
          <p:nvPr/>
        </p:nvSpPr>
        <p:spPr>
          <a:xfrm>
            <a:off x="-1" y="-1"/>
            <a:ext cx="12192000" cy="1094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90392-E9FB-478E-B92C-EB8D68CE5E26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COPYRIGHT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78F60-4DB7-4E36-8384-76B3F77B9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9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E2B7CF-77A7-42DE-AED2-B658879E7BCF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IF YOU COULD HAVE SIMILAR REPORTING FOR ANOTHER RETAILER…</a:t>
            </a:r>
            <a:endParaRPr lang="en-US" sz="2800" dirty="0">
              <a:solidFill>
                <a:srgbClr val="B2DD6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7C1444-1E33-43C6-BD6C-25291950026A}"/>
              </a:ext>
            </a:extLst>
          </p:cNvPr>
          <p:cNvSpPr txBox="1">
            <a:spLocks/>
          </p:cNvSpPr>
          <p:nvPr/>
        </p:nvSpPr>
        <p:spPr>
          <a:xfrm>
            <a:off x="1187355" y="440970"/>
            <a:ext cx="1107309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WHO WOULD BE AT THE TOP OF YOUR LIST?</a:t>
            </a:r>
          </a:p>
        </p:txBody>
      </p:sp>
    </p:spTree>
    <p:extLst>
      <p:ext uri="{BB962C8B-B14F-4D97-AF65-F5344CB8AC3E}">
        <p14:creationId xmlns:p14="http://schemas.microsoft.com/office/powerpoint/2010/main" val="34820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7D0815-3B3C-442D-B9B3-2ADA4730058F}"/>
              </a:ext>
            </a:extLst>
          </p:cNvPr>
          <p:cNvSpPr txBox="1"/>
          <p:nvPr/>
        </p:nvSpPr>
        <p:spPr>
          <a:xfrm>
            <a:off x="1590740" y="1031505"/>
            <a:ext cx="188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KPI: .41 % OF USAGE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D8412-E5CF-4ABD-8734-CC11FC56E791}"/>
              </a:ext>
            </a:extLst>
          </p:cNvPr>
          <p:cNvSpPr txBox="1"/>
          <p:nvPr/>
        </p:nvSpPr>
        <p:spPr>
          <a:xfrm>
            <a:off x="3809640" y="1032387"/>
            <a:ext cx="322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SCORECARD: 1.4 % OF USAGE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6E482-7BC7-4A4B-9B26-E0DC9B22867E}"/>
              </a:ext>
            </a:extLst>
          </p:cNvPr>
          <p:cNvSpPr txBox="1"/>
          <p:nvPr/>
        </p:nvSpPr>
        <p:spPr>
          <a:xfrm>
            <a:off x="7347742" y="1031946"/>
            <a:ext cx="279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WEEKLY TREND: .27 % OF USAGE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CFF856A-030E-4F70-B36D-722C16D9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884611"/>
              </p:ext>
            </p:extLst>
          </p:nvPr>
        </p:nvGraphicFramePr>
        <p:xfrm>
          <a:off x="2168890" y="1656382"/>
          <a:ext cx="8128000" cy="488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888BE29-3023-4637-A848-01FA6D675A98}"/>
              </a:ext>
            </a:extLst>
          </p:cNvPr>
          <p:cNvSpPr/>
          <p:nvPr/>
        </p:nvSpPr>
        <p:spPr>
          <a:xfrm>
            <a:off x="-1" y="-1"/>
            <a:ext cx="12192000" cy="1094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9C3A4C-3FD3-485F-9096-4DEA95BBAC32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IF YOU COULD HAVE SIMILAR REPORTING FOR ANOTHER RETAILER…</a:t>
            </a:r>
            <a:endParaRPr lang="en-US" sz="2800" dirty="0">
              <a:solidFill>
                <a:srgbClr val="B2DD6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EB33-F518-49EF-83C9-93E89D5C3B62}"/>
              </a:ext>
            </a:extLst>
          </p:cNvPr>
          <p:cNvSpPr txBox="1">
            <a:spLocks/>
          </p:cNvSpPr>
          <p:nvPr/>
        </p:nvSpPr>
        <p:spPr>
          <a:xfrm>
            <a:off x="1187355" y="440970"/>
            <a:ext cx="1107309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WHO WOULD BE AT THE TOP OF YOUR LIST?</a:t>
            </a:r>
          </a:p>
        </p:txBody>
      </p:sp>
    </p:spTree>
    <p:extLst>
      <p:ext uri="{BB962C8B-B14F-4D97-AF65-F5344CB8AC3E}">
        <p14:creationId xmlns:p14="http://schemas.microsoft.com/office/powerpoint/2010/main" val="59822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6F896F-754A-4091-824B-476619AD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21166"/>
            <a:ext cx="8405706" cy="751115"/>
          </a:xfrm>
        </p:spPr>
        <p:txBody>
          <a:bodyPr/>
          <a:lstStyle/>
          <a:p>
            <a:r>
              <a:rPr lang="en-US" dirty="0"/>
              <a:t>We have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lot</a:t>
            </a:r>
            <a:r>
              <a:rPr lang="en-US" dirty="0"/>
              <a:t> to catch up on today!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4F867-D600-4316-9320-63221C70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62189"/>
            <a:ext cx="6794500" cy="3880773"/>
          </a:xfrm>
        </p:spPr>
        <p:txBody>
          <a:bodyPr/>
          <a:lstStyle/>
          <a:p>
            <a:r>
              <a:rPr lang="en-US" dirty="0"/>
              <a:t>State of the Dillard’s universe </a:t>
            </a:r>
          </a:p>
          <a:p>
            <a:r>
              <a:rPr lang="en-US" dirty="0"/>
              <a:t>Who was the “Power User” of 2018? </a:t>
            </a:r>
          </a:p>
          <a:p>
            <a:r>
              <a:rPr lang="en-US" dirty="0"/>
              <a:t>Our Dillard’s solution product road map – ENHANCEMENTS!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Tips and Tricks</a:t>
            </a:r>
          </a:p>
          <a:p>
            <a:r>
              <a:rPr lang="en-US" dirty="0"/>
              <a:t>Reports to engage your Buyer</a:t>
            </a:r>
          </a:p>
          <a:p>
            <a:r>
              <a:rPr lang="en-US" dirty="0"/>
              <a:t>Polling YOU to gain your insights</a:t>
            </a:r>
          </a:p>
          <a:p>
            <a:r>
              <a:rPr lang="en-US" dirty="0"/>
              <a:t>PRIZE giveaway!</a:t>
            </a:r>
          </a:p>
          <a:p>
            <a:r>
              <a:rPr lang="en-US" dirty="0"/>
              <a:t>Opportunity for Q&amp;A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E6711-1E53-46C5-89C3-824996B3F443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5B6BB-B82C-45E8-BFBD-187615C34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EA79C2-836B-498C-B959-4B310C1F2201}"/>
              </a:ext>
            </a:extLst>
          </p:cNvPr>
          <p:cNvSpPr/>
          <p:nvPr/>
        </p:nvSpPr>
        <p:spPr>
          <a:xfrm>
            <a:off x="0" y="0"/>
            <a:ext cx="10146103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84C1F4-23D7-4603-BDBE-FC2E00224E52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WELCOME!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F8175-A1B1-47D0-B5BF-B31F7C9DC142}"/>
              </a:ext>
            </a:extLst>
          </p:cNvPr>
          <p:cNvSpPr/>
          <p:nvPr/>
        </p:nvSpPr>
        <p:spPr>
          <a:xfrm rot="4229909">
            <a:off x="9205885" y="148384"/>
            <a:ext cx="1684536" cy="914400"/>
          </a:xfrm>
          <a:prstGeom prst="rect">
            <a:avLst/>
          </a:prstGeom>
          <a:solidFill>
            <a:srgbClr val="729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FB6B33-A97D-468B-8E90-C2D710986A56}"/>
              </a:ext>
            </a:extLst>
          </p:cNvPr>
          <p:cNvSpPr/>
          <p:nvPr/>
        </p:nvSpPr>
        <p:spPr>
          <a:xfrm>
            <a:off x="-1" y="-1"/>
            <a:ext cx="12192000" cy="1094875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32FD36-2ADE-4EDD-9F25-1A0D0A0882D2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SURVEY: </a:t>
            </a:r>
            <a:r>
              <a:rPr lang="en-US" sz="2800" dirty="0">
                <a:solidFill>
                  <a:schemeClr val="bg1"/>
                </a:solidFill>
              </a:rPr>
              <a:t>IF WE COULD PROVIDE YOU WITH SOMETHING NEW/ELSE…</a:t>
            </a:r>
            <a:endParaRPr lang="en-US" sz="2800" dirty="0">
              <a:solidFill>
                <a:srgbClr val="B2DD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DD1CC-6584-4EC7-A71E-ADAF3639A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851"/>
          <a:stretch/>
        </p:blipFill>
        <p:spPr>
          <a:xfrm>
            <a:off x="-1" y="747998"/>
            <a:ext cx="12192000" cy="61100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B11389-81D4-4812-9892-74F9E5281DDB}"/>
              </a:ext>
            </a:extLst>
          </p:cNvPr>
          <p:cNvSpPr txBox="1">
            <a:spLocks/>
          </p:cNvSpPr>
          <p:nvPr/>
        </p:nvSpPr>
        <p:spPr>
          <a:xfrm>
            <a:off x="1558089" y="440970"/>
            <a:ext cx="10694404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WHAT WOULD YOU LIKE TO SEE?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FB332-7553-45C2-8C48-6716DA1FA678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0B5BFB-F813-4034-A255-7652E5200C8D}"/>
              </a:ext>
            </a:extLst>
          </p:cNvPr>
          <p:cNvSpPr/>
          <p:nvPr/>
        </p:nvSpPr>
        <p:spPr>
          <a:xfrm>
            <a:off x="10371221" y="6204050"/>
            <a:ext cx="1820778" cy="379993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AC654-4090-4529-A950-9F9B08246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2C02A7F-243F-4776-993F-B262F3F0DF29}"/>
              </a:ext>
            </a:extLst>
          </p:cNvPr>
          <p:cNvSpPr/>
          <p:nvPr/>
        </p:nvSpPr>
        <p:spPr>
          <a:xfrm>
            <a:off x="11239081" y="5835919"/>
            <a:ext cx="301450" cy="414156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18AB42-A9C6-4625-AB48-CD75636ECF00}"/>
              </a:ext>
            </a:extLst>
          </p:cNvPr>
          <p:cNvSpPr/>
          <p:nvPr/>
        </p:nvSpPr>
        <p:spPr>
          <a:xfrm>
            <a:off x="11334805" y="5786560"/>
            <a:ext cx="100220" cy="1023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D1B82-4A4E-4805-8EFA-E9876DBF1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86" y="1198455"/>
            <a:ext cx="6062725" cy="2576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ED670-B4CE-49A9-AD4F-548A57D44855}"/>
              </a:ext>
            </a:extLst>
          </p:cNvPr>
          <p:cNvSpPr txBox="1"/>
          <p:nvPr/>
        </p:nvSpPr>
        <p:spPr>
          <a:xfrm>
            <a:off x="1792013" y="4514015"/>
            <a:ext cx="8607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FBA09"/>
                </a:solidFill>
              </a:rPr>
              <a:t>Recording will now end… please type a chat or question to me now</a:t>
            </a:r>
          </a:p>
          <a:p>
            <a:pPr algn="ctr"/>
            <a:r>
              <a:rPr lang="en-US" sz="2000" b="1" dirty="0">
                <a:solidFill>
                  <a:srgbClr val="7FBA09"/>
                </a:solidFill>
              </a:rPr>
              <a:t>if you would like a follow up call with individual questions! </a:t>
            </a:r>
          </a:p>
          <a:p>
            <a:pPr algn="ctr"/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Thank you for joining us today!</a:t>
            </a:r>
          </a:p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We look forward to a GREAT 2019!</a:t>
            </a:r>
          </a:p>
        </p:txBody>
      </p:sp>
    </p:spTree>
    <p:extLst>
      <p:ext uri="{BB962C8B-B14F-4D97-AF65-F5344CB8AC3E}">
        <p14:creationId xmlns:p14="http://schemas.microsoft.com/office/powerpoint/2010/main" val="299104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315006CF-A573-4D57-9938-4D41ACE2AFC9}"/>
              </a:ext>
            </a:extLst>
          </p:cNvPr>
          <p:cNvSpPr/>
          <p:nvPr/>
        </p:nvSpPr>
        <p:spPr>
          <a:xfrm>
            <a:off x="3576708" y="1600200"/>
            <a:ext cx="5038579" cy="129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5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E700C7C-B641-4232-9A74-827BC5DC714E}"/>
              </a:ext>
            </a:extLst>
          </p:cNvPr>
          <p:cNvSpPr txBox="1"/>
          <p:nvPr/>
        </p:nvSpPr>
        <p:spPr>
          <a:xfrm>
            <a:off x="0" y="4805018"/>
            <a:ext cx="12191999" cy="942695"/>
          </a:xfrm>
          <a:prstGeom prst="rect">
            <a:avLst/>
          </a:prstGeom>
        </p:spPr>
        <p:txBody>
          <a:bodyPr vert="horz" wrap="square" lIns="0" tIns="138558" rIns="0" bIns="0" rtlCol="0">
            <a:spAutoFit/>
          </a:bodyPr>
          <a:lstStyle/>
          <a:p>
            <a:pPr marL="1422489" marR="3289" indent="-1414678" algn="ctr">
              <a:spcBef>
                <a:spcPts val="544"/>
              </a:spcBef>
            </a:pPr>
            <a:r>
              <a:rPr sz="2400" b="1" spc="49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ww</a:t>
            </a:r>
            <a:r>
              <a:rPr sz="2400" b="1" spc="-113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w</a:t>
            </a:r>
            <a:r>
              <a:rPr sz="2400" b="1" spc="32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.</a:t>
            </a:r>
            <a:r>
              <a:rPr lang="en-US" sz="2400" b="1" spc="32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A</a:t>
            </a:r>
            <a:r>
              <a:rPr sz="2400" b="1" spc="32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ccelerated</a:t>
            </a:r>
            <a:r>
              <a:rPr lang="en-US" sz="2400" b="1" spc="32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A</a:t>
            </a:r>
            <a:r>
              <a:rPr sz="2400" b="1" spc="32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nalytics.co</a:t>
            </a:r>
            <a:r>
              <a:rPr lang="en-US" sz="2400" b="1" spc="32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m</a:t>
            </a:r>
            <a:r>
              <a:rPr sz="2400" b="1" spc="23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 </a:t>
            </a:r>
            <a:r>
              <a:rPr lang="en-US" sz="2400" b="1" spc="23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|  </a:t>
            </a:r>
            <a:r>
              <a:rPr sz="2400" b="1" dirty="0">
                <a:solidFill>
                  <a:schemeClr val="bg1">
                    <a:lumMod val="6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941-238-9091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venir Next Medium" charset="0"/>
              <a:ea typeface="Avenir Next Medium" charset="0"/>
              <a:cs typeface="Avenir Next Medium" charset="0"/>
            </a:endParaRPr>
          </a:p>
          <a:p>
            <a:pPr marL="1422489" marR="3289" indent="-1414678" algn="ctr">
              <a:spcBef>
                <a:spcPts val="544"/>
              </a:spcBef>
            </a:pPr>
            <a:r>
              <a:rPr lang="en-US" sz="2400" b="1" dirty="0">
                <a:solidFill>
                  <a:srgbClr val="83B330"/>
                </a:solidFill>
                <a:latin typeface="Avenir Next Medium" charset="0"/>
                <a:ea typeface="Avenir Next Medium" charset="0"/>
                <a:cs typeface="Avenir Next Medium" charset="0"/>
              </a:rPr>
              <a:t>Jennifer@AcceleratedAnalytics.com </a:t>
            </a:r>
            <a:endParaRPr sz="2400" b="1" dirty="0">
              <a:solidFill>
                <a:srgbClr val="83B330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D5853-46AE-45B0-AC31-98179727E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32" y="3993710"/>
            <a:ext cx="554133" cy="554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7E937-5D46-4CB5-A267-6D7FA2A12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2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91" y="3993710"/>
            <a:ext cx="682009" cy="55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4A08C-23C7-40BA-8BD0-56F415D92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5" y="3993711"/>
            <a:ext cx="538511" cy="538511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F1A2AD-D195-4835-A14E-9D6DBA6F2514}"/>
              </a:ext>
            </a:extLst>
          </p:cNvPr>
          <p:cNvSpPr txBox="1"/>
          <p:nvPr/>
        </p:nvSpPr>
        <p:spPr>
          <a:xfrm>
            <a:off x="3524247" y="2687084"/>
            <a:ext cx="5181600" cy="416910"/>
          </a:xfrm>
          <a:prstGeom prst="rect">
            <a:avLst/>
          </a:prstGeom>
        </p:spPr>
        <p:txBody>
          <a:bodyPr vert="horz" wrap="square" lIns="0" tIns="138558" rIns="0" bIns="0" rtlCol="0">
            <a:spAutoFit/>
          </a:bodyPr>
          <a:lstStyle/>
          <a:p>
            <a:pPr marL="45635">
              <a:spcBef>
                <a:spcPts val="1091"/>
              </a:spcBef>
            </a:pPr>
            <a:r>
              <a:rPr spc="-45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The </a:t>
            </a:r>
            <a:r>
              <a:rPr spc="-120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Tools  </a:t>
            </a:r>
            <a:r>
              <a:rPr spc="-113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You </a:t>
            </a:r>
            <a:r>
              <a:rPr spc="81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Need to </a:t>
            </a:r>
            <a:r>
              <a:rPr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Win </a:t>
            </a:r>
            <a:r>
              <a:rPr spc="58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at</a:t>
            </a:r>
            <a:r>
              <a:rPr spc="-139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 </a:t>
            </a:r>
            <a:r>
              <a:rPr spc="-3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Retail</a:t>
            </a:r>
            <a:r>
              <a:rPr spc="-5" baseline="31944" dirty="0">
                <a:solidFill>
                  <a:srgbClr val="D0002E"/>
                </a:solidFill>
                <a:latin typeface="Avenir Next Medium" charset="0"/>
                <a:ea typeface="Avenir Next Medium" charset="0"/>
                <a:cs typeface="Avenir Next Medium" charset="0"/>
              </a:rPr>
              <a:t>®</a:t>
            </a:r>
            <a:endParaRPr baseline="31944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F2465-B3F1-44BA-8175-910FFE5A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8"/>
          <a:stretch/>
        </p:blipFill>
        <p:spPr>
          <a:xfrm>
            <a:off x="2041667" y="2692057"/>
            <a:ext cx="4836817" cy="3156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3DAFC-587D-4294-9E09-7FF6B11B1571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AEB85-42BC-443C-A5F2-670050783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93DB9-83CF-4BF2-9310-A6B700324E0D}"/>
              </a:ext>
            </a:extLst>
          </p:cNvPr>
          <p:cNvSpPr/>
          <p:nvPr/>
        </p:nvSpPr>
        <p:spPr>
          <a:xfrm>
            <a:off x="0" y="0"/>
            <a:ext cx="9829800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D9A0A-BBA1-4769-B1B9-6A10190CA439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2018 INDEX </a:t>
            </a:r>
            <a:r>
              <a:rPr lang="en-US" sz="2800" dirty="0">
                <a:solidFill>
                  <a:schemeClr val="bg1"/>
                </a:solidFill>
              </a:rPr>
              <a:t>FOR DILLARD’S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EBD2C-35FD-4BA4-9304-5615251E4882}"/>
              </a:ext>
            </a:extLst>
          </p:cNvPr>
          <p:cNvSpPr/>
          <p:nvPr/>
        </p:nvSpPr>
        <p:spPr>
          <a:xfrm>
            <a:off x="3460750" y="2959100"/>
            <a:ext cx="408940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B5B12-71C6-456B-87D6-2D528D031D37}"/>
              </a:ext>
            </a:extLst>
          </p:cNvPr>
          <p:cNvSpPr/>
          <p:nvPr/>
        </p:nvSpPr>
        <p:spPr>
          <a:xfrm>
            <a:off x="1911350" y="3022600"/>
            <a:ext cx="10922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D33A8-A4A2-40C7-A6BC-8EA7C0EDD183}"/>
              </a:ext>
            </a:extLst>
          </p:cNvPr>
          <p:cNvSpPr/>
          <p:nvPr/>
        </p:nvSpPr>
        <p:spPr>
          <a:xfrm>
            <a:off x="1771650" y="5514975"/>
            <a:ext cx="5001068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46CE3-2164-47CE-8694-5C137805D627}"/>
              </a:ext>
            </a:extLst>
          </p:cNvPr>
          <p:cNvSpPr/>
          <p:nvPr/>
        </p:nvSpPr>
        <p:spPr>
          <a:xfrm>
            <a:off x="2800350" y="3244850"/>
            <a:ext cx="762000" cy="234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5E882-E4EA-48DB-ABAD-D2EE5A597CD8}"/>
              </a:ext>
            </a:extLst>
          </p:cNvPr>
          <p:cNvSpPr/>
          <p:nvPr/>
        </p:nvSpPr>
        <p:spPr>
          <a:xfrm>
            <a:off x="5175250" y="5000625"/>
            <a:ext cx="762000" cy="593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330E1C-84E5-424D-B2A7-02B2BF53091D}"/>
              </a:ext>
            </a:extLst>
          </p:cNvPr>
          <p:cNvSpPr/>
          <p:nvPr/>
        </p:nvSpPr>
        <p:spPr>
          <a:xfrm rot="4229909">
            <a:off x="9205885" y="148384"/>
            <a:ext cx="1684536" cy="914400"/>
          </a:xfrm>
          <a:prstGeom prst="rect">
            <a:avLst/>
          </a:prstGeom>
          <a:solidFill>
            <a:srgbClr val="729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8E4CEEC4-932A-482F-B85D-4608C9F5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21166"/>
            <a:ext cx="8405706" cy="751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processed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over </a:t>
            </a:r>
            <a:r>
              <a:rPr lang="en-US" dirty="0">
                <a:solidFill>
                  <a:srgbClr val="83B330"/>
                </a:solidFill>
              </a:rPr>
              <a:t>$1B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Dillard’s-only POS</a:t>
            </a:r>
          </a:p>
        </p:txBody>
      </p:sp>
    </p:spTree>
    <p:extLst>
      <p:ext uri="{BB962C8B-B14F-4D97-AF65-F5344CB8AC3E}">
        <p14:creationId xmlns:p14="http://schemas.microsoft.com/office/powerpoint/2010/main" val="117024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6A660-2362-4C2E-AE94-8C36D9BD5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9483" b="15711"/>
          <a:stretch/>
        </p:blipFill>
        <p:spPr>
          <a:xfrm>
            <a:off x="0" y="751114"/>
            <a:ext cx="12191999" cy="6106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7C4CE-DB65-4399-9326-9B351E7F6F4D}"/>
              </a:ext>
            </a:extLst>
          </p:cNvPr>
          <p:cNvSpPr txBox="1"/>
          <p:nvPr/>
        </p:nvSpPr>
        <p:spPr>
          <a:xfrm>
            <a:off x="520242" y="2060237"/>
            <a:ext cx="5938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Dillard’s Total Sales			Up 1%</a:t>
            </a:r>
          </a:p>
          <a:p>
            <a:endParaRPr lang="en-US" sz="2400" b="1" dirty="0"/>
          </a:p>
          <a:p>
            <a:r>
              <a:rPr lang="en-US" sz="2400" b="1" dirty="0"/>
              <a:t>Dillard’s Comp Doors			Up 2%</a:t>
            </a:r>
          </a:p>
          <a:p>
            <a:endParaRPr lang="en-US" sz="2400" b="1" dirty="0"/>
          </a:p>
          <a:p>
            <a:r>
              <a:rPr lang="en-US" sz="2400" b="1" dirty="0"/>
              <a:t>All Accelerated Vendors		Up 0.4%</a:t>
            </a:r>
          </a:p>
          <a:p>
            <a:endParaRPr lang="en-US" sz="2400" b="1" dirty="0"/>
          </a:p>
          <a:p>
            <a:r>
              <a:rPr lang="en-US" sz="2400" b="1" dirty="0"/>
              <a:t>AA Beauty Vendors				Up 2%</a:t>
            </a:r>
          </a:p>
          <a:p>
            <a:endParaRPr lang="en-US" sz="2400" b="1" dirty="0"/>
          </a:p>
          <a:p>
            <a:r>
              <a:rPr lang="en-US" sz="2400" b="1" dirty="0"/>
              <a:t>AA Fashion Etc. Vendors		Down 3%</a:t>
            </a:r>
          </a:p>
          <a:p>
            <a:endParaRPr lang="en-US" sz="2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71A94-F288-467E-9FC2-DE16F7311438}"/>
              </a:ext>
            </a:extLst>
          </p:cNvPr>
          <p:cNvSpPr/>
          <p:nvPr/>
        </p:nvSpPr>
        <p:spPr>
          <a:xfrm>
            <a:off x="0" y="0"/>
            <a:ext cx="12192000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BA09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489BFC-08AA-45F5-A1E9-BA1064EF6781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2018 / 2017 </a:t>
            </a:r>
            <a:r>
              <a:rPr lang="en-US" sz="2800" dirty="0">
                <a:solidFill>
                  <a:schemeClr val="bg1"/>
                </a:solidFill>
              </a:rPr>
              <a:t>COMPS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B4518-B2DB-4965-9B76-6C2979CBC06B}"/>
              </a:ext>
            </a:extLst>
          </p:cNvPr>
          <p:cNvSpPr/>
          <p:nvPr/>
        </p:nvSpPr>
        <p:spPr>
          <a:xfrm>
            <a:off x="6762750" y="751113"/>
            <a:ext cx="5429250" cy="6106886"/>
          </a:xfrm>
          <a:prstGeom prst="rect">
            <a:avLst/>
          </a:prstGeom>
          <a:solidFill>
            <a:srgbClr val="83B33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BA0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40B9D-A2A3-46A4-996C-FCB608EE700D}"/>
              </a:ext>
            </a:extLst>
          </p:cNvPr>
          <p:cNvSpPr txBox="1"/>
          <p:nvPr/>
        </p:nvSpPr>
        <p:spPr>
          <a:xfrm>
            <a:off x="7607552" y="2011834"/>
            <a:ext cx="4064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Q418 Dillard’s Reported Strongest Growth: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bg1"/>
                </a:solidFill>
              </a:rPr>
              <a:t>Home/Furniture</a:t>
            </a:r>
          </a:p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bg1"/>
                </a:solidFill>
              </a:rPr>
              <a:t>Cosmetics</a:t>
            </a:r>
          </a:p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bg1"/>
                </a:solidFill>
              </a:rPr>
              <a:t>Men’s Clothing</a:t>
            </a:r>
          </a:p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bg1"/>
                </a:solidFill>
              </a:rPr>
              <a:t>Accessories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9AF3C-5C10-4596-9744-36B6B77A44DC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A1FED-6F9F-467B-B15F-03AFCF7FB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8DC876-C990-43B9-AF16-D24F929D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7000"/>
          </a:blip>
          <a:stretch>
            <a:fillRect/>
          </a:stretch>
        </p:blipFill>
        <p:spPr>
          <a:xfrm>
            <a:off x="1135545" y="1358815"/>
            <a:ext cx="7339835" cy="464546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94EA0B-DCDE-4D2D-8C26-9A900032E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5090"/>
              </p:ext>
            </p:extLst>
          </p:nvPr>
        </p:nvGraphicFramePr>
        <p:xfrm>
          <a:off x="612920" y="2626902"/>
          <a:ext cx="8723085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6263">
                  <a:extLst>
                    <a:ext uri="{9D8B030D-6E8A-4147-A177-3AD203B41FA5}">
                      <a16:colId xmlns:a16="http://schemas.microsoft.com/office/drawing/2014/main" val="3071458586"/>
                    </a:ext>
                  </a:extLst>
                </a:gridCol>
                <a:gridCol w="1006047">
                  <a:extLst>
                    <a:ext uri="{9D8B030D-6E8A-4147-A177-3AD203B41FA5}">
                      <a16:colId xmlns:a16="http://schemas.microsoft.com/office/drawing/2014/main" val="143434323"/>
                    </a:ext>
                  </a:extLst>
                </a:gridCol>
                <a:gridCol w="1246155">
                  <a:extLst>
                    <a:ext uri="{9D8B030D-6E8A-4147-A177-3AD203B41FA5}">
                      <a16:colId xmlns:a16="http://schemas.microsoft.com/office/drawing/2014/main" val="3754808925"/>
                    </a:ext>
                  </a:extLst>
                </a:gridCol>
                <a:gridCol w="1246155">
                  <a:extLst>
                    <a:ext uri="{9D8B030D-6E8A-4147-A177-3AD203B41FA5}">
                      <a16:colId xmlns:a16="http://schemas.microsoft.com/office/drawing/2014/main" val="2677458250"/>
                    </a:ext>
                  </a:extLst>
                </a:gridCol>
                <a:gridCol w="1246155">
                  <a:extLst>
                    <a:ext uri="{9D8B030D-6E8A-4147-A177-3AD203B41FA5}">
                      <a16:colId xmlns:a16="http://schemas.microsoft.com/office/drawing/2014/main" val="1825873237"/>
                    </a:ext>
                  </a:extLst>
                </a:gridCol>
                <a:gridCol w="1246155">
                  <a:extLst>
                    <a:ext uri="{9D8B030D-6E8A-4147-A177-3AD203B41FA5}">
                      <a16:colId xmlns:a16="http://schemas.microsoft.com/office/drawing/2014/main" val="360785480"/>
                    </a:ext>
                  </a:extLst>
                </a:gridCol>
                <a:gridCol w="1246155">
                  <a:extLst>
                    <a:ext uri="{9D8B030D-6E8A-4147-A177-3AD203B41FA5}">
                      <a16:colId xmlns:a16="http://schemas.microsoft.com/office/drawing/2014/main" val="3363492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DIVISION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02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04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07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09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05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06</a:t>
                      </a:r>
                    </a:p>
                  </a:txBody>
                  <a:tcPr>
                    <a:solidFill>
                      <a:srgbClr val="7FBA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1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East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Central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Central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West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Clearance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.com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All AA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.08%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2.1%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-1.6%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1.2%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43.8%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6.4%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8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Cosmetics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1.9%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3.4%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-.6%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2.2%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421%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8.6%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Fashion etc.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-2.6%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-2.9%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-6.1%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-4.2%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-40%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2.9%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55864"/>
                  </a:ext>
                </a:extLst>
              </a:tr>
            </a:tbl>
          </a:graphicData>
        </a:graphic>
      </p:graphicFrame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830C4B14-3C3A-48D7-A33D-797572391C9B}"/>
              </a:ext>
            </a:extLst>
          </p:cNvPr>
          <p:cNvSpPr/>
          <p:nvPr/>
        </p:nvSpPr>
        <p:spPr>
          <a:xfrm>
            <a:off x="2964443" y="5585885"/>
            <a:ext cx="426720" cy="5050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D3DE6F05-AC6B-41B8-BBF5-E582A31A1237}"/>
              </a:ext>
            </a:extLst>
          </p:cNvPr>
          <p:cNvSpPr/>
          <p:nvPr/>
        </p:nvSpPr>
        <p:spPr>
          <a:xfrm>
            <a:off x="1684020" y="5535965"/>
            <a:ext cx="426720" cy="5050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DEC66-8F72-4639-A92B-710AA747142D}"/>
              </a:ext>
            </a:extLst>
          </p:cNvPr>
          <p:cNvSpPr txBox="1"/>
          <p:nvPr/>
        </p:nvSpPr>
        <p:spPr>
          <a:xfrm>
            <a:off x="830317" y="4877516"/>
            <a:ext cx="1013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Q418 Dillard’s Reported Strongest Growth:</a:t>
            </a:r>
          </a:p>
          <a:p>
            <a:endParaRPr lang="en-US" sz="2400" b="1" i="1" dirty="0"/>
          </a:p>
          <a:p>
            <a:r>
              <a:rPr lang="en-US" sz="2400" b="1" i="1" dirty="0"/>
              <a:t>East       West       Central		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644F7-EC16-4F99-B14A-047BE22AEEC1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52CA29-A674-4347-A0E4-D507C79D3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47424-894F-44C3-B7BF-24E61E18078B}"/>
              </a:ext>
            </a:extLst>
          </p:cNvPr>
          <p:cNvSpPr/>
          <p:nvPr/>
        </p:nvSpPr>
        <p:spPr>
          <a:xfrm>
            <a:off x="0" y="0"/>
            <a:ext cx="9829800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8F8D60-7967-4C08-BFBB-D1794E21E799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2018 / 2017 </a:t>
            </a:r>
            <a:r>
              <a:rPr lang="en-US" sz="2800" dirty="0">
                <a:solidFill>
                  <a:schemeClr val="bg1"/>
                </a:solidFill>
              </a:rPr>
              <a:t>COMPS BY DIVISION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7EF663-D813-4923-ADAE-5C041469C30E}"/>
              </a:ext>
            </a:extLst>
          </p:cNvPr>
          <p:cNvSpPr/>
          <p:nvPr/>
        </p:nvSpPr>
        <p:spPr>
          <a:xfrm rot="4229909">
            <a:off x="9205885" y="148384"/>
            <a:ext cx="1684536" cy="914400"/>
          </a:xfrm>
          <a:prstGeom prst="rect">
            <a:avLst/>
          </a:prstGeom>
          <a:solidFill>
            <a:srgbClr val="729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DE2145B-0484-472C-8467-B52A552A125F}"/>
              </a:ext>
            </a:extLst>
          </p:cNvPr>
          <p:cNvSpPr/>
          <p:nvPr/>
        </p:nvSpPr>
        <p:spPr>
          <a:xfrm>
            <a:off x="11258808" y="-1045"/>
            <a:ext cx="933192" cy="6858000"/>
          </a:xfrm>
          <a:prstGeom prst="rect">
            <a:avLst/>
          </a:prstGeom>
          <a:solidFill>
            <a:srgbClr val="D26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275C-7ACA-410F-90F4-731944D7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93" y="1045"/>
            <a:ext cx="9345679" cy="68569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11E81D0-7201-4F86-BAFD-FD2F7C00085A}"/>
              </a:ext>
            </a:extLst>
          </p:cNvPr>
          <p:cNvSpPr/>
          <p:nvPr/>
        </p:nvSpPr>
        <p:spPr>
          <a:xfrm>
            <a:off x="0" y="751114"/>
            <a:ext cx="3479998" cy="6102704"/>
          </a:xfrm>
          <a:prstGeom prst="rect">
            <a:avLst/>
          </a:prstGeom>
          <a:solidFill>
            <a:srgbClr val="D2632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105C1B-36E1-4E22-9826-9CBF3FF35F8E}"/>
              </a:ext>
            </a:extLst>
          </p:cNvPr>
          <p:cNvSpPr/>
          <p:nvPr/>
        </p:nvSpPr>
        <p:spPr>
          <a:xfrm>
            <a:off x="0" y="0"/>
            <a:ext cx="1936493" cy="6858000"/>
          </a:xfrm>
          <a:prstGeom prst="rect">
            <a:avLst/>
          </a:prstGeom>
          <a:solidFill>
            <a:srgbClr val="CC7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6F3EE6-4C89-45CB-ADF6-15F2B8125EB0}"/>
              </a:ext>
            </a:extLst>
          </p:cNvPr>
          <p:cNvSpPr/>
          <p:nvPr/>
        </p:nvSpPr>
        <p:spPr>
          <a:xfrm>
            <a:off x="1936493" y="0"/>
            <a:ext cx="1377693" cy="6873485"/>
          </a:xfrm>
          <a:prstGeom prst="rect">
            <a:avLst/>
          </a:prstGeom>
          <a:gradFill>
            <a:gsLst>
              <a:gs pos="0">
                <a:srgbClr val="CC702F">
                  <a:alpha val="0"/>
                </a:srgbClr>
              </a:gs>
              <a:gs pos="100000">
                <a:srgbClr val="CC702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92550-475C-424E-80EB-DF88813A6D7A}"/>
              </a:ext>
            </a:extLst>
          </p:cNvPr>
          <p:cNvSpPr/>
          <p:nvPr/>
        </p:nvSpPr>
        <p:spPr>
          <a:xfrm rot="10800000">
            <a:off x="9353631" y="-3136"/>
            <a:ext cx="1928541" cy="6856954"/>
          </a:xfrm>
          <a:prstGeom prst="rect">
            <a:avLst/>
          </a:prstGeom>
          <a:gradFill>
            <a:gsLst>
              <a:gs pos="0">
                <a:srgbClr val="CC702F">
                  <a:alpha val="0"/>
                </a:srgbClr>
              </a:gs>
              <a:gs pos="100000">
                <a:srgbClr val="D2632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AE75B-D28C-405D-80C7-DCF742ABC65E}"/>
              </a:ext>
            </a:extLst>
          </p:cNvPr>
          <p:cNvSpPr/>
          <p:nvPr/>
        </p:nvSpPr>
        <p:spPr>
          <a:xfrm rot="10800000">
            <a:off x="9548806" y="-1045"/>
            <a:ext cx="1733366" cy="6856955"/>
          </a:xfrm>
          <a:prstGeom prst="rect">
            <a:avLst/>
          </a:prstGeom>
          <a:gradFill>
            <a:gsLst>
              <a:gs pos="0">
                <a:srgbClr val="CC702F">
                  <a:alpha val="0"/>
                </a:srgbClr>
              </a:gs>
              <a:gs pos="100000">
                <a:srgbClr val="D2632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38D37E-8803-4BF4-B873-9514C46B077A}"/>
              </a:ext>
            </a:extLst>
          </p:cNvPr>
          <p:cNvGrpSpPr/>
          <p:nvPr/>
        </p:nvGrpSpPr>
        <p:grpSpPr>
          <a:xfrm>
            <a:off x="8486559" y="364590"/>
            <a:ext cx="3283057" cy="4155493"/>
            <a:chOff x="6522720" y="3418059"/>
            <a:chExt cx="3055589" cy="150954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1FF416-DE2E-4EA0-ADE3-46083EC51D9F}"/>
                </a:ext>
              </a:extLst>
            </p:cNvPr>
            <p:cNvSpPr/>
            <p:nvPr/>
          </p:nvSpPr>
          <p:spPr>
            <a:xfrm>
              <a:off x="6522720" y="3640183"/>
              <a:ext cx="2830286" cy="12874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CF2EC3-21A5-4513-8D5D-6952E010BA04}"/>
                </a:ext>
              </a:extLst>
            </p:cNvPr>
            <p:cNvSpPr txBox="1"/>
            <p:nvPr/>
          </p:nvSpPr>
          <p:spPr>
            <a:xfrm>
              <a:off x="6827084" y="3418059"/>
              <a:ext cx="2751225" cy="8720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DB3C"/>
                  </a:solidFill>
                </a:rPr>
                <a:t>Honorable Mentions</a:t>
              </a:r>
            </a:p>
            <a:p>
              <a:pPr algn="r"/>
              <a:endParaRPr lang="en-US" sz="2000" b="1" dirty="0">
                <a:solidFill>
                  <a:srgbClr val="FFDB3C"/>
                </a:solidFill>
              </a:endParaRPr>
            </a:p>
            <a:p>
              <a:pPr algn="r"/>
              <a:r>
                <a:rPr lang="en-US" sz="1200" b="1" dirty="0">
                  <a:solidFill>
                    <a:srgbClr val="FFDB3C"/>
                  </a:solidFill>
                </a:rPr>
                <a:t>Lisa Bailey Coty 457</a:t>
              </a:r>
            </a:p>
            <a:p>
              <a:pPr algn="r"/>
              <a:endParaRPr lang="en-US" sz="1050" b="1" dirty="0">
                <a:solidFill>
                  <a:srgbClr val="FFDB3C"/>
                </a:solidFill>
              </a:endParaRPr>
            </a:p>
            <a:p>
              <a:pPr algn="r"/>
              <a:r>
                <a:rPr lang="en-US" sz="1200" b="1" dirty="0">
                  <a:solidFill>
                    <a:srgbClr val="FFDB3C"/>
                  </a:solidFill>
                </a:rPr>
                <a:t>Sharon Kramer LVMH 441</a:t>
              </a:r>
            </a:p>
            <a:p>
              <a:pPr algn="r"/>
              <a:endParaRPr lang="en-US" sz="1050" b="1" dirty="0">
                <a:solidFill>
                  <a:srgbClr val="FFDB3C"/>
                </a:solidFill>
              </a:endParaRPr>
            </a:p>
            <a:p>
              <a:pPr algn="r"/>
              <a:r>
                <a:rPr lang="en-US" sz="1200" b="1" dirty="0">
                  <a:solidFill>
                    <a:srgbClr val="FFDB3C"/>
                  </a:solidFill>
                </a:rPr>
                <a:t>Ana Ferris Osmotics 415</a:t>
              </a:r>
            </a:p>
            <a:p>
              <a:pPr algn="r"/>
              <a:endParaRPr lang="en-US" sz="1100" b="1" dirty="0">
                <a:solidFill>
                  <a:srgbClr val="FFDB3C"/>
                </a:solidFill>
              </a:endParaRPr>
            </a:p>
            <a:p>
              <a:pPr algn="r"/>
              <a:r>
                <a:rPr lang="en-US" sz="1200" b="1" dirty="0">
                  <a:solidFill>
                    <a:srgbClr val="FFDB3C"/>
                  </a:solidFill>
                </a:rPr>
                <a:t>Kelly Williams Estee Lauder 404</a:t>
              </a:r>
            </a:p>
            <a:p>
              <a:pPr algn="r"/>
              <a:endParaRPr lang="en-US" sz="1200" b="1" dirty="0">
                <a:solidFill>
                  <a:srgbClr val="FFDB3C"/>
                </a:solidFill>
              </a:endParaRPr>
            </a:p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18,184 TOTAL!!!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F62FCCA-EA2F-4299-9437-F150BE1D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1328">
            <a:off x="455628" y="1758370"/>
            <a:ext cx="2507837" cy="1534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0AF64-D332-49A0-B36F-4F1696116278}"/>
              </a:ext>
            </a:extLst>
          </p:cNvPr>
          <p:cNvGrpSpPr/>
          <p:nvPr/>
        </p:nvGrpSpPr>
        <p:grpSpPr>
          <a:xfrm rot="21170156">
            <a:off x="437085" y="3961928"/>
            <a:ext cx="2632261" cy="1197342"/>
            <a:chOff x="6522720" y="3640183"/>
            <a:chExt cx="2830286" cy="12874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B03DDB-FF82-4FA3-91BB-147254EC8069}"/>
                </a:ext>
              </a:extLst>
            </p:cNvPr>
            <p:cNvSpPr/>
            <p:nvPr/>
          </p:nvSpPr>
          <p:spPr>
            <a:xfrm>
              <a:off x="6522720" y="3640183"/>
              <a:ext cx="2830286" cy="1287418"/>
            </a:xfrm>
            <a:prstGeom prst="rect">
              <a:avLst/>
            </a:prstGeom>
            <a:solidFill>
              <a:srgbClr val="508927"/>
            </a:solidFill>
            <a:ln>
              <a:solidFill>
                <a:srgbClr val="5089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106DC0-8507-4454-BB70-21E8AC724CAC}"/>
                </a:ext>
              </a:extLst>
            </p:cNvPr>
            <p:cNvSpPr txBox="1"/>
            <p:nvPr/>
          </p:nvSpPr>
          <p:spPr>
            <a:xfrm>
              <a:off x="6541232" y="3736905"/>
              <a:ext cx="2801717" cy="109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DB3C"/>
                  </a:solidFill>
                </a:rPr>
                <a:t>Bill Goodwin</a:t>
              </a:r>
            </a:p>
            <a:p>
              <a:pPr algn="ctr"/>
              <a:r>
                <a:rPr lang="en-US" sz="2000" b="1" dirty="0">
                  <a:solidFill>
                    <a:srgbClr val="FFDB3C"/>
                  </a:solidFill>
                </a:rPr>
                <a:t>Elizabeth Arden!</a:t>
              </a:r>
            </a:p>
            <a:p>
              <a:pPr algn="ctr"/>
              <a:r>
                <a:rPr lang="en-US" sz="2000" b="1" dirty="0">
                  <a:solidFill>
                    <a:srgbClr val="FFDB3C"/>
                  </a:solidFill>
                </a:rPr>
                <a:t>812 Log Ins!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B243B-A71D-476A-A2E7-8B5E02811AE6}"/>
              </a:ext>
            </a:extLst>
          </p:cNvPr>
          <p:cNvSpPr/>
          <p:nvPr/>
        </p:nvSpPr>
        <p:spPr>
          <a:xfrm>
            <a:off x="0" y="0"/>
            <a:ext cx="3479998" cy="751114"/>
          </a:xfrm>
          <a:prstGeom prst="rect">
            <a:avLst/>
          </a:prstGeom>
          <a:solidFill>
            <a:srgbClr val="D26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5983B9-2C73-44EA-9EBD-AEC3AD78C1B6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POWER USER </a:t>
            </a:r>
            <a:r>
              <a:rPr lang="en-US" sz="2800" dirty="0">
                <a:solidFill>
                  <a:schemeClr val="tx1"/>
                </a:solidFill>
              </a:rPr>
              <a:t>2018!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10AC1DE-1AE7-41CA-8E16-B1E33CA9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71654"/>
            <a:ext cx="7543800" cy="58293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1CF9CB1-CABB-4F6B-A618-9F975A103710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53E3AB2-0606-4C90-B4BD-AEB02EE50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995449D-58F4-46CB-AF06-3625D3F3A5C7}"/>
              </a:ext>
            </a:extLst>
          </p:cNvPr>
          <p:cNvSpPr/>
          <p:nvPr/>
        </p:nvSpPr>
        <p:spPr>
          <a:xfrm>
            <a:off x="0" y="0"/>
            <a:ext cx="9829800" cy="751114"/>
          </a:xfrm>
          <a:prstGeom prst="rect">
            <a:avLst/>
          </a:prstGeom>
          <a:solidFill>
            <a:srgbClr val="7F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ABA33876-4A07-4AC4-B353-BF424A50B3CB}"/>
              </a:ext>
            </a:extLst>
          </p:cNvPr>
          <p:cNvSpPr txBox="1">
            <a:spLocks/>
          </p:cNvSpPr>
          <p:nvPr/>
        </p:nvSpPr>
        <p:spPr>
          <a:xfrm>
            <a:off x="136890" y="116037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DILLARD’S SOLUTION </a:t>
            </a:r>
            <a:r>
              <a:rPr lang="en-US" sz="2800" dirty="0">
                <a:solidFill>
                  <a:schemeClr val="bg1"/>
                </a:solidFill>
              </a:rPr>
              <a:t>PRODUCT ROADMAP</a:t>
            </a:r>
            <a:endParaRPr lang="en-US" sz="2800" dirty="0">
              <a:solidFill>
                <a:srgbClr val="B2DD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3306EAA-892A-443B-9B19-4DA6B76EE9B4}"/>
              </a:ext>
            </a:extLst>
          </p:cNvPr>
          <p:cNvSpPr/>
          <p:nvPr/>
        </p:nvSpPr>
        <p:spPr>
          <a:xfrm rot="4229909">
            <a:off x="9205885" y="148384"/>
            <a:ext cx="1684536" cy="914400"/>
          </a:xfrm>
          <a:prstGeom prst="rect">
            <a:avLst/>
          </a:prstGeom>
          <a:solidFill>
            <a:srgbClr val="729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4A898A-3E84-4A8C-9320-173844AE6C4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6882B7-B911-4375-A883-B2836940D3DC}"/>
              </a:ext>
            </a:extLst>
          </p:cNvPr>
          <p:cNvSpPr/>
          <p:nvPr/>
        </p:nvSpPr>
        <p:spPr>
          <a:xfrm>
            <a:off x="5318090" y="3609526"/>
            <a:ext cx="3735978" cy="27802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0D3EA3-2256-4A17-A591-A209FDE4636C}"/>
              </a:ext>
            </a:extLst>
          </p:cNvPr>
          <p:cNvSpPr/>
          <p:nvPr/>
        </p:nvSpPr>
        <p:spPr>
          <a:xfrm>
            <a:off x="2322290" y="4071717"/>
            <a:ext cx="2607679" cy="20532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7C4D75-F053-4514-B118-7858A7154B01}"/>
              </a:ext>
            </a:extLst>
          </p:cNvPr>
          <p:cNvSpPr/>
          <p:nvPr/>
        </p:nvSpPr>
        <p:spPr>
          <a:xfrm>
            <a:off x="7287610" y="1330720"/>
            <a:ext cx="2894349" cy="1892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523AAE-5B2F-4BAC-A28F-2F12745A2FDA}"/>
              </a:ext>
            </a:extLst>
          </p:cNvPr>
          <p:cNvSpPr/>
          <p:nvPr/>
        </p:nvSpPr>
        <p:spPr>
          <a:xfrm>
            <a:off x="3968363" y="1342516"/>
            <a:ext cx="2894349" cy="1997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0E3414-6B59-48A8-BE5F-CC6D002DEFE3}"/>
              </a:ext>
            </a:extLst>
          </p:cNvPr>
          <p:cNvSpPr/>
          <p:nvPr/>
        </p:nvSpPr>
        <p:spPr>
          <a:xfrm>
            <a:off x="1553032" y="1342517"/>
            <a:ext cx="1916630" cy="164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DBA5A1-BFA4-4F47-BC7A-E2C9DB50B49E}"/>
              </a:ext>
            </a:extLst>
          </p:cNvPr>
          <p:cNvSpPr/>
          <p:nvPr/>
        </p:nvSpPr>
        <p:spPr>
          <a:xfrm>
            <a:off x="6065285" y="4071717"/>
            <a:ext cx="2184557" cy="2077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14F08-F0A3-4537-B265-A638677DF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r="4025" b="11223"/>
          <a:stretch/>
        </p:blipFill>
        <p:spPr>
          <a:xfrm>
            <a:off x="1590741" y="1378390"/>
            <a:ext cx="1812336" cy="1613658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D0815-3B3C-442D-B9B3-2ADA4730058F}"/>
              </a:ext>
            </a:extLst>
          </p:cNvPr>
          <p:cNvSpPr txBox="1"/>
          <p:nvPr/>
        </p:nvSpPr>
        <p:spPr>
          <a:xfrm>
            <a:off x="1590740" y="1031505"/>
            <a:ext cx="188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KPI: .41 % OF USAGE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CA154-6A40-4A3A-B0AC-C6D3190BA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098" r="15836" b="964"/>
          <a:stretch/>
        </p:blipFill>
        <p:spPr>
          <a:xfrm>
            <a:off x="4001239" y="1394600"/>
            <a:ext cx="2798362" cy="1886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DD8412-E5CF-4ABD-8734-CC11FC56E791}"/>
              </a:ext>
            </a:extLst>
          </p:cNvPr>
          <p:cNvSpPr txBox="1"/>
          <p:nvPr/>
        </p:nvSpPr>
        <p:spPr>
          <a:xfrm>
            <a:off x="3809640" y="1032387"/>
            <a:ext cx="322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SCORECARD: 1.4 % OF USAGE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53B1C-E0EE-420C-8302-46CE4933D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"/>
          <a:stretch/>
        </p:blipFill>
        <p:spPr>
          <a:xfrm>
            <a:off x="7347742" y="1383214"/>
            <a:ext cx="2798361" cy="1775023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6E482-7BC7-4A4B-9B26-E0DC9B22867E}"/>
              </a:ext>
            </a:extLst>
          </p:cNvPr>
          <p:cNvSpPr txBox="1"/>
          <p:nvPr/>
        </p:nvSpPr>
        <p:spPr>
          <a:xfrm>
            <a:off x="7347742" y="1031946"/>
            <a:ext cx="279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WEEKLY TREND: .27 % OF USAGE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D2341-970E-4635-B91F-C16489D947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9184" r="4793" b="3083"/>
          <a:stretch/>
        </p:blipFill>
        <p:spPr>
          <a:xfrm>
            <a:off x="2322291" y="4232264"/>
            <a:ext cx="2607678" cy="1828891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DB9965-7F2B-4AF7-AF0A-F8DFD3264983}"/>
              </a:ext>
            </a:extLst>
          </p:cNvPr>
          <p:cNvSpPr txBox="1"/>
          <p:nvPr/>
        </p:nvSpPr>
        <p:spPr>
          <a:xfrm>
            <a:off x="2322291" y="3743693"/>
            <a:ext cx="2730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US MAP: .41 % OF USAGE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5A1CCF-A8CB-4C2D-8789-10E25A6576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06"/>
          <a:stretch/>
        </p:blipFill>
        <p:spPr>
          <a:xfrm>
            <a:off x="6095435" y="4081635"/>
            <a:ext cx="2124259" cy="1984248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BDB940-933B-4C9D-B905-E6FD06F01AE0}"/>
              </a:ext>
            </a:extLst>
          </p:cNvPr>
          <p:cNvSpPr txBox="1"/>
          <p:nvPr/>
        </p:nvSpPr>
        <p:spPr>
          <a:xfrm>
            <a:off x="5546689" y="3747703"/>
            <a:ext cx="3324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DOOR SALES BY DATE: 55.4 % OF USAGE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9ECC3-B240-484B-A811-D110EE7F3315}"/>
              </a:ext>
            </a:extLst>
          </p:cNvPr>
          <p:cNvSpPr/>
          <p:nvPr/>
        </p:nvSpPr>
        <p:spPr>
          <a:xfrm>
            <a:off x="-1" y="0"/>
            <a:ext cx="12192001" cy="751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FAA8-007B-4AC4-99EB-43D4C343CCD9}"/>
              </a:ext>
            </a:extLst>
          </p:cNvPr>
          <p:cNvSpPr txBox="1">
            <a:spLocks/>
          </p:cNvSpPr>
          <p:nvPr/>
        </p:nvSpPr>
        <p:spPr>
          <a:xfrm>
            <a:off x="136890" y="121051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WHICH REPORT DO YOU USE AND RELY ON THE MOST?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F5407-695D-484B-BC19-CC5156FBE062}"/>
              </a:ext>
            </a:extLst>
          </p:cNvPr>
          <p:cNvSpPr/>
          <p:nvPr/>
        </p:nvSpPr>
        <p:spPr>
          <a:xfrm>
            <a:off x="6612018" y="1363966"/>
            <a:ext cx="250694" cy="55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183B7E-0D8D-4D98-B651-955F433638BC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E53688D-81A6-4995-99EC-6B52EE5BD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5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22E47CD-B939-435E-9507-B98E19ACFFC4}"/>
              </a:ext>
            </a:extLst>
          </p:cNvPr>
          <p:cNvSpPr/>
          <p:nvPr/>
        </p:nvSpPr>
        <p:spPr>
          <a:xfrm>
            <a:off x="-1" y="0"/>
            <a:ext cx="12192001" cy="7511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DBB343-A8AC-4A33-894F-AE72313A4683}"/>
              </a:ext>
            </a:extLst>
          </p:cNvPr>
          <p:cNvSpPr/>
          <p:nvPr/>
        </p:nvSpPr>
        <p:spPr>
          <a:xfrm>
            <a:off x="0" y="751114"/>
            <a:ext cx="12192001" cy="6106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5B70A5-ED02-47C6-B804-E899517EEDF8}"/>
              </a:ext>
            </a:extLst>
          </p:cNvPr>
          <p:cNvSpPr/>
          <p:nvPr/>
        </p:nvSpPr>
        <p:spPr>
          <a:xfrm>
            <a:off x="6933171" y="4060702"/>
            <a:ext cx="3301407" cy="1717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77973D-3947-47BE-9585-0B017B3A49B4}"/>
              </a:ext>
            </a:extLst>
          </p:cNvPr>
          <p:cNvSpPr/>
          <p:nvPr/>
        </p:nvSpPr>
        <p:spPr>
          <a:xfrm>
            <a:off x="1778000" y="4060702"/>
            <a:ext cx="4777281" cy="1717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94B8BB-2D68-4E00-85E4-B8F674666ABB}"/>
              </a:ext>
            </a:extLst>
          </p:cNvPr>
          <p:cNvSpPr/>
          <p:nvPr/>
        </p:nvSpPr>
        <p:spPr>
          <a:xfrm>
            <a:off x="7340536" y="1759967"/>
            <a:ext cx="4485420" cy="1717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053505-9165-4919-8BF9-8C0AE11ED24E}"/>
              </a:ext>
            </a:extLst>
          </p:cNvPr>
          <p:cNvSpPr/>
          <p:nvPr/>
        </p:nvSpPr>
        <p:spPr>
          <a:xfrm>
            <a:off x="4361338" y="1774282"/>
            <a:ext cx="2625854" cy="1717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29282-07D1-4E65-86E5-CD1D1AE7C0B4}"/>
              </a:ext>
            </a:extLst>
          </p:cNvPr>
          <p:cNvSpPr/>
          <p:nvPr/>
        </p:nvSpPr>
        <p:spPr>
          <a:xfrm>
            <a:off x="431449" y="1780586"/>
            <a:ext cx="3632679" cy="1717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41F6A-45B3-47EF-BB55-12D8EE56A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>
          <a:xfrm>
            <a:off x="469391" y="1825349"/>
            <a:ext cx="3556071" cy="13531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4E257-CB7D-44AD-9C05-1A26738D6859}"/>
              </a:ext>
            </a:extLst>
          </p:cNvPr>
          <p:cNvSpPr txBox="1"/>
          <p:nvPr/>
        </p:nvSpPr>
        <p:spPr>
          <a:xfrm>
            <a:off x="426682" y="1474821"/>
            <a:ext cx="3632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DOOR SALES (W/M/S/Y): 18.8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% OF USAGE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C3064-207C-4DF9-B893-B028A01C0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>
          <a:xfrm>
            <a:off x="4403390" y="1825348"/>
            <a:ext cx="2555519" cy="1565895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7E04F6-F24A-451B-AC13-1C683F412BF2}"/>
              </a:ext>
            </a:extLst>
          </p:cNvPr>
          <p:cNvSpPr txBox="1"/>
          <p:nvPr/>
        </p:nvSpPr>
        <p:spPr>
          <a:xfrm>
            <a:off x="4200586" y="1459231"/>
            <a:ext cx="2968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STYLE SALES BY DATE: 9.6 % OF USAGE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D2B1C-0B34-4DED-9B46-BE64B8179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7"/>
          <a:stretch/>
        </p:blipFill>
        <p:spPr>
          <a:xfrm>
            <a:off x="7396672" y="1825348"/>
            <a:ext cx="4419857" cy="1429370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CF4E8B-128D-43DF-AE4A-77DBE27A7364}"/>
              </a:ext>
            </a:extLst>
          </p:cNvPr>
          <p:cNvSpPr txBox="1"/>
          <p:nvPr/>
        </p:nvSpPr>
        <p:spPr>
          <a:xfrm>
            <a:off x="7340536" y="1450926"/>
            <a:ext cx="4485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STYLE SALES (W/M/S/Y): 11.8 % OF USAGE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DCEDE-8468-41B4-B187-82719BC99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9"/>
          <a:stretch/>
        </p:blipFill>
        <p:spPr>
          <a:xfrm>
            <a:off x="1885440" y="4139723"/>
            <a:ext cx="4577291" cy="1391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34DFDA-0FD6-4669-87A0-5B77C01C55D0}"/>
              </a:ext>
            </a:extLst>
          </p:cNvPr>
          <p:cNvSpPr txBox="1"/>
          <p:nvPr/>
        </p:nvSpPr>
        <p:spPr>
          <a:xfrm>
            <a:off x="1777999" y="3762697"/>
            <a:ext cx="4777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 OF STOCK: 1.2 % OF USAGE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F615E-FB99-4AA0-A9D9-8CF7D144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8"/>
          <a:stretch/>
        </p:blipFill>
        <p:spPr>
          <a:xfrm>
            <a:off x="6958909" y="4093852"/>
            <a:ext cx="3266242" cy="1612848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CB6BC3-7463-4CB5-B608-E6FD2FBC02C7}"/>
              </a:ext>
            </a:extLst>
          </p:cNvPr>
          <p:cNvSpPr txBox="1"/>
          <p:nvPr/>
        </p:nvSpPr>
        <p:spPr>
          <a:xfrm>
            <a:off x="6933170" y="3767240"/>
            <a:ext cx="3301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TREND CHART: .61 % OF USAGE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7C4953-02EC-42CD-966E-52E4E736593C}"/>
              </a:ext>
            </a:extLst>
          </p:cNvPr>
          <p:cNvSpPr txBox="1"/>
          <p:nvPr/>
        </p:nvSpPr>
        <p:spPr>
          <a:xfrm>
            <a:off x="9066891" y="6584043"/>
            <a:ext cx="118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2019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FB4772E-C441-4109-8113-409E79F41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3" y="6213870"/>
            <a:ext cx="1960379" cy="739926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F029E7B7-39FC-4009-BB86-1FAD07015353}"/>
              </a:ext>
            </a:extLst>
          </p:cNvPr>
          <p:cNvSpPr txBox="1">
            <a:spLocks/>
          </p:cNvSpPr>
          <p:nvPr/>
        </p:nvSpPr>
        <p:spPr>
          <a:xfrm>
            <a:off x="136890" y="121051"/>
            <a:ext cx="12192000" cy="751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POLL: </a:t>
            </a:r>
            <a:r>
              <a:rPr lang="en-US" sz="2800" dirty="0">
                <a:solidFill>
                  <a:schemeClr val="bg1"/>
                </a:solidFill>
              </a:rPr>
              <a:t>WHICH REPORT DO YOU USE AND RELY ON THE MOST?</a:t>
            </a:r>
          </a:p>
        </p:txBody>
      </p:sp>
    </p:spTree>
    <p:extLst>
      <p:ext uri="{BB962C8B-B14F-4D97-AF65-F5344CB8AC3E}">
        <p14:creationId xmlns:p14="http://schemas.microsoft.com/office/powerpoint/2010/main" val="8404173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14884</TotalTime>
  <Words>690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Next Medium</vt:lpstr>
      <vt:lpstr>Trebuchet MS</vt:lpstr>
      <vt:lpstr>Wingdings 3</vt:lpstr>
      <vt:lpstr>Facet</vt:lpstr>
      <vt:lpstr>PowerPoint Presentation</vt:lpstr>
      <vt:lpstr>We have a lot to catch up on today!</vt:lpstr>
      <vt:lpstr>We processed over $1B in Dillard’s-only POS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Features for Door Sales by Date &amp; Style Sales by Date Reports:</vt:lpstr>
      <vt:lpstr>PowerPoint Presentation</vt:lpstr>
      <vt:lpstr>NEW REPORTS TO ENGAGE WITH YOUR BUYER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jfreyer</dc:creator>
  <cp:lastModifiedBy>jfreyer</cp:lastModifiedBy>
  <cp:revision>92</cp:revision>
  <dcterms:created xsi:type="dcterms:W3CDTF">2019-03-08T13:32:04Z</dcterms:created>
  <dcterms:modified xsi:type="dcterms:W3CDTF">2019-04-02T19:04:38Z</dcterms:modified>
</cp:coreProperties>
</file>